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96" r:id="rId11"/>
    <p:sldId id="297" r:id="rId12"/>
    <p:sldId id="264" r:id="rId13"/>
    <p:sldId id="298" r:id="rId14"/>
    <p:sldId id="299" r:id="rId15"/>
    <p:sldId id="295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69" r:id="rId24"/>
    <p:sldId id="270" r:id="rId25"/>
    <p:sldId id="300" r:id="rId26"/>
    <p:sldId id="267" r:id="rId27"/>
    <p:sldId id="278" r:id="rId28"/>
    <p:sldId id="301" r:id="rId29"/>
    <p:sldId id="272" r:id="rId30"/>
    <p:sldId id="273" r:id="rId31"/>
    <p:sldId id="277" r:id="rId32"/>
    <p:sldId id="274" r:id="rId33"/>
    <p:sldId id="275" r:id="rId34"/>
    <p:sldId id="279" r:id="rId35"/>
    <p:sldId id="280" r:id="rId36"/>
    <p:sldId id="282" r:id="rId3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FEFF-94BA-4A94-9A6D-6797E09C1C3E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EE3F-F9B7-4BEF-890D-642FF5FEDCF2}" type="slidenum">
              <a:rPr lang="pl-PL" smtClean="0"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FEFF-94BA-4A94-9A6D-6797E09C1C3E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EE3F-F9B7-4BEF-890D-642FF5FEDCF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FEFF-94BA-4A94-9A6D-6797E09C1C3E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EE3F-F9B7-4BEF-890D-642FF5FEDCF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FEFF-94BA-4A94-9A6D-6797E09C1C3E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EE3F-F9B7-4BEF-890D-642FF5FEDCF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FEFF-94BA-4A94-9A6D-6797E09C1C3E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EE3F-F9B7-4BEF-890D-642FF5FEDCF2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FEFF-94BA-4A94-9A6D-6797E09C1C3E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EE3F-F9B7-4BEF-890D-642FF5FEDCF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FEFF-94BA-4A94-9A6D-6797E09C1C3E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EE3F-F9B7-4BEF-890D-642FF5FEDCF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FEFF-94BA-4A94-9A6D-6797E09C1C3E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EE3F-F9B7-4BEF-890D-642FF5FEDCF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FEFF-94BA-4A94-9A6D-6797E09C1C3E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EE3F-F9B7-4BEF-890D-642FF5FEDCF2}" type="slidenum">
              <a:rPr lang="pl-PL" smtClean="0"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FEFF-94BA-4A94-9A6D-6797E09C1C3E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EE3F-F9B7-4BEF-890D-642FF5FEDCF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FEFF-94BA-4A94-9A6D-6797E09C1C3E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EE3F-F9B7-4BEF-890D-642FF5FEDCF2}" type="slidenum">
              <a:rPr lang="pl-PL" smtClean="0"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2B9FEFF-94BA-4A94-9A6D-6797E09C1C3E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891EE3F-F9B7-4BEF-890D-642FF5FEDCF2}" type="slidenum">
              <a:rPr lang="pl-PL" smtClean="0"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operon.pl/edukacjazdaln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operon.pl/edukacjazdalna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operon.pl/edukacjazdalna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ceo.org.pl/gotowe-pomysly-na-zdalne-lekcje-jezyka-polskiego/" TargetMode="External"/><Relationship Id="rId2" Type="http://schemas.openxmlformats.org/officeDocument/2006/relationships/hyperlink" Target="http://www.otwartezasoby.pl/narzedzia-i-zasoby-edukacyjne-na-czas-zamkniecia-szko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v.pl/web/zdalnelekcje" TargetMode="External"/><Relationship Id="rId4" Type="http://schemas.openxmlformats.org/officeDocument/2006/relationships/hyperlink" Target="https://blog.ceo.org.pl/jak-realizowac-gotowe-scenariusze-lekcji-zdalnie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google.com/docs/answer/7032287?hl=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otwartezasoby.pl/aplikacje-do-quizow-i-ankiet-na-zywo-ktora-wybrac-do-szkoly-i-na-warsztaty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ceo.org.pl/nagranie-z-webinarium-jak-oceniac-w-zdalnej-edukacji/" TargetMode="External"/><Relationship Id="rId2" Type="http://schemas.openxmlformats.org/officeDocument/2006/relationships/hyperlink" Target="https://blog.ceo.org.pl/jezyk-polski-online-jak-to-robic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polonista.wombb.edu.pl/" TargetMode="External"/><Relationship Id="rId2" Type="http://schemas.openxmlformats.org/officeDocument/2006/relationships/hyperlink" Target="https://blog.ceo.org.pl/nagranie-z-webinarium-jak-oceniac-w-zdalnej-edukacji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Nauczanie zdalne – </a:t>
            </a:r>
            <a:br>
              <a:rPr lang="pl-PL" b="1" dirty="0" smtClean="0"/>
            </a:br>
            <a:r>
              <a:rPr lang="pl-PL" b="1" dirty="0" smtClean="0"/>
              <a:t>wybrane zagadnienia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235120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endParaRPr lang="pl-PL" b="1" dirty="0" smtClean="0"/>
          </a:p>
          <a:p>
            <a:r>
              <a:rPr lang="pl-PL" sz="3200" b="1" dirty="0" smtClean="0"/>
              <a:t>Organizacja pracy </a:t>
            </a:r>
            <a:br>
              <a:rPr lang="pl-PL" sz="3200" b="1" dirty="0" smtClean="0"/>
            </a:br>
            <a:endParaRPr lang="pl-PL" sz="3200" b="1" dirty="0" smtClean="0"/>
          </a:p>
          <a:p>
            <a:r>
              <a:rPr lang="pl-PL" sz="3200" b="1" dirty="0" smtClean="0"/>
              <a:t>Ocenianie na odległość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299142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Oczekiwania uczniów klas 4-6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 smtClean="0"/>
              <a:t>To uczniowie, którzy posiadają już różne umiejętności, można zatem zlecać im bardziej złożone zadania.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 smtClean="0"/>
              <a:t>Ważna jest współpraca w grupie – podczas </a:t>
            </a:r>
            <a:r>
              <a:rPr lang="pl-PL" sz="2800" dirty="0" err="1" smtClean="0"/>
              <a:t>wideospotkania</a:t>
            </a:r>
            <a:r>
              <a:rPr lang="pl-PL" sz="2800" dirty="0" smtClean="0"/>
              <a:t> nauczyciel będzie raczej moderatorem, niż głównym prowadzącym.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 smtClean="0"/>
              <a:t>Warto pracować metodą mikroprojektu </a:t>
            </a:r>
            <a:br>
              <a:rPr lang="pl-PL" sz="2800" dirty="0" smtClean="0"/>
            </a:br>
            <a:r>
              <a:rPr lang="pl-PL" sz="2800" dirty="0" smtClean="0"/>
              <a:t>(w małych grupach) – polecić przygotowanie prezentacji lub opracowań.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/>
              <a:t>Warto sięgnąć po internetowe quizy (</a:t>
            </a:r>
            <a:r>
              <a:rPr lang="pl-PL" sz="2800" dirty="0" err="1"/>
              <a:t>Kahoot</a:t>
            </a:r>
            <a:r>
              <a:rPr lang="pl-PL" sz="2800" dirty="0"/>
              <a:t>, </a:t>
            </a:r>
            <a:r>
              <a:rPr lang="pl-PL" sz="2800" dirty="0" err="1"/>
              <a:t>Quizlet</a:t>
            </a:r>
            <a:r>
              <a:rPr lang="pl-PL" sz="2800" dirty="0"/>
              <a:t>, </a:t>
            </a:r>
            <a:r>
              <a:rPr lang="pl-PL" sz="2800" dirty="0" err="1"/>
              <a:t>Quizziz</a:t>
            </a:r>
            <a:r>
              <a:rPr lang="pl-PL" sz="2800" dirty="0"/>
              <a:t>).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02574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Oczekiwania uczniów klas </a:t>
            </a:r>
            <a:r>
              <a:rPr lang="pl-PL" dirty="0" smtClean="0"/>
              <a:t>7-9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pl-PL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 smtClean="0"/>
              <a:t>Uczniowie ci oczekują od nauczyciela pełnego profesjonalizmu (często znają narzędzia cyfrowe lepiej niż my!).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 smtClean="0"/>
              <a:t>Nie należy proponować zbyt dużej ilości materiału, ponieważ młodzi ludzie będą szukali drogi na skróty!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 smtClean="0"/>
              <a:t>Nie przesadzać z wiarą w całkowitą samodzielność uczniów.</a:t>
            </a:r>
          </a:p>
          <a:p>
            <a:pPr marL="82296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380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Jakie materiały przygotować?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 smtClean="0"/>
              <a:t>Nie jest dobrym pomysłem wysyłanie materiałów do wydruku, uzupełnienia </a:t>
            </a:r>
            <a:br>
              <a:rPr lang="pl-PL" sz="2800" dirty="0" smtClean="0"/>
            </a:br>
            <a:r>
              <a:rPr lang="pl-PL" sz="2800" dirty="0" smtClean="0"/>
              <a:t>i odesłania w postaci skanu – z uwagi na np. ograniczone możliwości techniczne (brak drukarki, skanera itp.), ale może być i taka konieczność.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 smtClean="0"/>
              <a:t>Niepolecane są teksty w PDF-ach, z którymi uczniowie mają się samodzielnie zapoznać (zwłaszcza długie, „blachy”).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04879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Przygotowywanie zajęć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pl-PL" sz="2800" dirty="0" smtClean="0"/>
              <a:t>Zasady:</a:t>
            </a:r>
          </a:p>
          <a:p>
            <a:pPr marL="82296" indent="0">
              <a:buNone/>
            </a:pPr>
            <a:endParaRPr lang="pl-PL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 smtClean="0"/>
              <a:t>Bazowanie na już poznanych treściach.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 smtClean="0"/>
              <a:t>Sformułowanie celów lekcji w języku ucznia, ze wskazaniem praktycznego wykorzystania zdobywanej wiedzy/nabywanych umiejętności.</a:t>
            </a:r>
          </a:p>
          <a:p>
            <a:pPr marL="82296" indent="0">
              <a:buNone/>
            </a:pPr>
            <a:endParaRPr lang="pl-PL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 smtClean="0"/>
              <a:t>Przygotowanie wariantów zadań do wyboru.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 smtClean="0"/>
              <a:t>Koniecznie pamiętać o podsumowaniu!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71987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Warto dodać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pl-PL" dirty="0" smtClean="0"/>
              <a:t>Można poprzedzić materiał do pracy samodzielnej </a:t>
            </a:r>
            <a:r>
              <a:rPr lang="pl-PL" dirty="0" err="1" smtClean="0"/>
              <a:t>minilistem</a:t>
            </a:r>
            <a:r>
              <a:rPr lang="pl-PL" dirty="0" smtClean="0"/>
              <a:t> do ucznia, w którym m.in. określimy czas pracy, np.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b="1" i="1" dirty="0"/>
              <a:t>Dzień dobry!</a:t>
            </a:r>
            <a:endParaRPr lang="pl-PL" dirty="0"/>
          </a:p>
          <a:p>
            <a:pPr marL="82296" indent="0">
              <a:buNone/>
            </a:pPr>
            <a:r>
              <a:rPr lang="pl-PL" b="1" i="1" dirty="0"/>
              <a:t>Przed Tobą kolejna lekcja z języka polskiego. Nie powinna Ci ona zająć więcej niż 20‒25 minut. Wykonaj zadania obowiązkowe, a jeśli masz możliwość, wykonaj też zadania zalecane. </a:t>
            </a:r>
            <a:endParaRPr lang="pl-PL" dirty="0"/>
          </a:p>
          <a:p>
            <a:pPr marL="82296" indent="0">
              <a:buNone/>
            </a:pPr>
            <a:r>
              <a:rPr lang="pl-PL" b="1" i="1" dirty="0"/>
              <a:t>Jeśli masz pytania do lekcji, zadaj </a:t>
            </a:r>
            <a:r>
              <a:rPr lang="pl-PL" b="1" i="1" dirty="0" smtClean="0"/>
              <a:t>je w mailu/</a:t>
            </a:r>
            <a:br>
              <a:rPr lang="pl-PL" b="1" i="1" dirty="0" smtClean="0"/>
            </a:br>
            <a:r>
              <a:rPr lang="pl-PL" b="1" i="1" dirty="0" smtClean="0"/>
              <a:t>e-dzienniku.</a:t>
            </a:r>
            <a:endParaRPr lang="pl-PL" dirty="0"/>
          </a:p>
          <a:p>
            <a:pPr marL="82296" indent="0">
              <a:buNone/>
            </a:pPr>
            <a:r>
              <a:rPr lang="pl-PL" b="1" i="1" dirty="0"/>
              <a:t>Przyjemnej nauki!</a:t>
            </a:r>
            <a:endParaRPr lang="pl-PL" dirty="0"/>
          </a:p>
          <a:p>
            <a:pPr marL="82296" indent="0">
              <a:buNone/>
            </a:pPr>
            <a:endParaRPr lang="pl-PL" dirty="0" smtClean="0"/>
          </a:p>
          <a:p>
            <a:pPr marL="82296" indent="0">
              <a:buNone/>
            </a:pP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619672" y="6237312"/>
            <a:ext cx="70567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 smtClean="0"/>
              <a:t>Na podstawie propozycji ze strony wydawnictwa Operon:  </a:t>
            </a:r>
            <a:r>
              <a:rPr lang="pl-PL" sz="900" dirty="0" smtClean="0">
                <a:hlinkClick r:id="rId2"/>
              </a:rPr>
              <a:t>https://operon.pl/edukacjazdalna</a:t>
            </a:r>
            <a:endParaRPr lang="pl-PL" sz="900" dirty="0"/>
          </a:p>
        </p:txBody>
      </p:sp>
    </p:spTree>
    <p:extLst>
      <p:ext uri="{BB962C8B-B14F-4D97-AF65-F5344CB8AC3E}">
        <p14:creationId xmlns:p14="http://schemas.microsoft.com/office/powerpoint/2010/main" val="61745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Kilka propozycji lekcji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pl-PL" b="1" dirty="0" smtClean="0"/>
          </a:p>
          <a:p>
            <a:r>
              <a:rPr lang="pl-PL" b="1" dirty="0" smtClean="0"/>
              <a:t>Lekcja wzorcowa </a:t>
            </a:r>
            <a:r>
              <a:rPr lang="pl-PL" dirty="0" smtClean="0"/>
              <a:t>– wykorzystanie różnych narzędzi w jednym scenariuszu.</a:t>
            </a:r>
          </a:p>
          <a:p>
            <a:endParaRPr lang="pl-PL" dirty="0" smtClean="0"/>
          </a:p>
          <a:p>
            <a:r>
              <a:rPr lang="pl-PL" b="1" dirty="0" smtClean="0"/>
              <a:t>Lekcja optymalna </a:t>
            </a:r>
            <a:r>
              <a:rPr lang="pl-PL" dirty="0" smtClean="0"/>
              <a:t>– praca </a:t>
            </a:r>
            <a:br>
              <a:rPr lang="pl-PL" dirty="0" smtClean="0"/>
            </a:br>
            <a:r>
              <a:rPr lang="pl-PL" dirty="0" smtClean="0"/>
              <a:t>z podręcznikiem i włączanie pojedynczych aktywności do wykonania online.</a:t>
            </a:r>
          </a:p>
          <a:p>
            <a:endParaRPr lang="pl-PL" dirty="0"/>
          </a:p>
          <a:p>
            <a:r>
              <a:rPr lang="pl-PL" dirty="0" smtClean="0"/>
              <a:t>Scenariusz zaadaptowany do pracy zdalnej.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913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Lekcja wzorcowa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 smtClean="0"/>
              <a:t>Fragment </a:t>
            </a:r>
            <a:r>
              <a:rPr lang="pl-PL" dirty="0"/>
              <a:t>lekcji „Prometeusz, czyli pierwszy dobroczyńca ludzkości. O mądrym pomaganiu” z publikacji CEO „Edukacja globalna na zajęciach języka polskiego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szkole podstawowej” (Warszawa 2018) </a:t>
            </a:r>
          </a:p>
        </p:txBody>
      </p:sp>
    </p:spTree>
    <p:extLst>
      <p:ext uri="{BB962C8B-B14F-4D97-AF65-F5344CB8AC3E}">
        <p14:creationId xmlns:p14="http://schemas.microsoft.com/office/powerpoint/2010/main" val="249357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pl-PL" dirty="0"/>
          </a:p>
          <a:p>
            <a:r>
              <a:rPr lang="pl-PL" dirty="0"/>
              <a:t> </a:t>
            </a:r>
            <a:r>
              <a:rPr lang="pl-PL" i="1" dirty="0"/>
              <a:t>przed lekcją: </a:t>
            </a:r>
            <a:endParaRPr lang="pl-PL" dirty="0"/>
          </a:p>
          <a:p>
            <a:r>
              <a:rPr lang="pl-PL" dirty="0"/>
              <a:t>W ramach </a:t>
            </a:r>
            <a:r>
              <a:rPr lang="pl-PL" b="1" dirty="0"/>
              <a:t>strategii wyprzedzającej </a:t>
            </a:r>
            <a:r>
              <a:rPr lang="pl-PL" dirty="0"/>
              <a:t>poproś uczniów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uczennice o zapoznanie się z Mitem o Prometeuszu. Zaproponuj im też, by w parach utworzyli </a:t>
            </a:r>
            <a:r>
              <a:rPr lang="pl-PL" dirty="0" err="1"/>
              <a:t>mem</a:t>
            </a:r>
            <a:r>
              <a:rPr lang="pl-PL" dirty="0"/>
              <a:t> odwołujący się do pytania kluczowego: </a:t>
            </a:r>
            <a:r>
              <a:rPr lang="pl-PL" i="1" dirty="0"/>
              <a:t>Czym jest mądre pomaganie? </a:t>
            </a:r>
            <a:r>
              <a:rPr lang="pl-PL" dirty="0"/>
              <a:t>Zasugeruj, by porozumiewali się telefonicznie, a gotowe </a:t>
            </a:r>
            <a:r>
              <a:rPr lang="pl-PL" dirty="0" err="1"/>
              <a:t>memy</a:t>
            </a:r>
            <a:r>
              <a:rPr lang="pl-PL" dirty="0"/>
              <a:t> umieścili na </a:t>
            </a:r>
            <a:r>
              <a:rPr lang="pl-PL" b="1" dirty="0" err="1"/>
              <a:t>Padlecie</a:t>
            </a:r>
            <a:r>
              <a:rPr lang="pl-PL" dirty="0"/>
              <a:t>. </a:t>
            </a:r>
          </a:p>
          <a:p>
            <a:r>
              <a:rPr lang="pl-PL" i="1" dirty="0"/>
              <a:t>na lekcji: </a:t>
            </a:r>
            <a:endParaRPr lang="pl-PL" dirty="0"/>
          </a:p>
          <a:p>
            <a:r>
              <a:rPr lang="pl-PL" dirty="0"/>
              <a:t>Po podaniu uczniom i uczennicom celów lekcji i sprawdzeniu ich zrozumienia </a:t>
            </a:r>
            <a:r>
              <a:rPr lang="pl-PL" b="1" dirty="0"/>
              <a:t>poproś chętne osoby z par o przedstawienie i omówienie </a:t>
            </a:r>
            <a:r>
              <a:rPr lang="pl-PL" b="1" dirty="0" err="1"/>
              <a:t>memów</a:t>
            </a:r>
            <a:r>
              <a:rPr lang="pl-PL" b="1" dirty="0"/>
              <a:t> oraz pytania kluczowego</a:t>
            </a:r>
            <a:r>
              <a:rPr lang="pl-PL" dirty="0"/>
              <a:t>. Podziękuj uczniom i uczennicom za ich refleksje. Powiedz, że do pytania kluczowego wrócicie pod koniec lekcji w podsumowaniu, aby sprawdzić, czy wszyscy podtrzymają swoje odpowiedzi i jak je uzasadnią. 	</a:t>
            </a:r>
          </a:p>
          <a:p>
            <a:pPr marL="82296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419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Zaaranżuj </a:t>
            </a:r>
            <a:r>
              <a:rPr lang="pl-PL" b="1" dirty="0"/>
              <a:t>burzę pomysłów</a:t>
            </a:r>
            <a:r>
              <a:rPr lang="pl-PL" dirty="0"/>
              <a:t>: poproś uczniów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uczennice, by za pośrednictwem aplikacji </a:t>
            </a:r>
            <a:r>
              <a:rPr lang="pl-PL" dirty="0" err="1"/>
              <a:t>AnswerGarden</a:t>
            </a:r>
            <a:r>
              <a:rPr lang="pl-PL" dirty="0"/>
              <a:t> odpowiedzieli na pytanie, jakie są elementy świata przedstawionego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utworze epickim. Następnie poproś uczniów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</a:t>
            </a:r>
            <a:r>
              <a:rPr lang="pl-PL" dirty="0"/>
              <a:t>uzupełnienie karty pracy w formie </a:t>
            </a:r>
            <a:r>
              <a:rPr lang="pl-PL" b="1" dirty="0"/>
              <a:t>wydruku / pliku tekstowego / formularza Google (przykład 1) </a:t>
            </a:r>
            <a:r>
              <a:rPr lang="pl-PL" dirty="0"/>
              <a:t>lub </a:t>
            </a:r>
            <a:r>
              <a:rPr lang="pl-PL" b="1" dirty="0"/>
              <a:t>podaj zamieszczone na niej pytanie i poproś o zapisanie odpowiedzi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w </a:t>
            </a:r>
            <a:r>
              <a:rPr lang="pl-PL" b="1" dirty="0"/>
              <a:t>zeszytach</a:t>
            </a:r>
            <a:r>
              <a:rPr lang="pl-PL" dirty="0"/>
              <a:t>. Zgodnie z instrukcją uczniowie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uczennice mają za zadanie wskazać elementy świata przedstawionego w Micie o Prometeuszu,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którego treścią zapoznali się w domu. Chętne osoby przedstawiają efekty swojej pracy. 	</a:t>
            </a:r>
          </a:p>
          <a:p>
            <a:pPr marL="82296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685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pl-PL" dirty="0" smtClean="0"/>
          </a:p>
          <a:p>
            <a:pPr marL="82296" indent="0">
              <a:buNone/>
            </a:pPr>
            <a:r>
              <a:rPr lang="pl-PL" dirty="0" smtClean="0"/>
              <a:t>Prześlij </a:t>
            </a:r>
            <a:r>
              <a:rPr lang="pl-PL" dirty="0"/>
              <a:t>uczniom i uczennicom odsyłacze do słowników języka polskiego i zaproponuj, aby </a:t>
            </a:r>
            <a:r>
              <a:rPr lang="pl-PL" b="1" dirty="0"/>
              <a:t>samodzielnie </a:t>
            </a:r>
            <a:r>
              <a:rPr lang="pl-PL" dirty="0"/>
              <a:t>odnaleźli znaczenie terminów „altruista” i „altruizm” i zapoznali się z nimi. 	</a:t>
            </a:r>
            <a:endParaRPr lang="pl-PL" dirty="0" smtClean="0"/>
          </a:p>
          <a:p>
            <a:pPr marL="82296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570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zorganizować pracę zdalną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Dobór treści – ile i co?</a:t>
            </a:r>
          </a:p>
          <a:p>
            <a:r>
              <a:rPr lang="pl-PL" dirty="0" smtClean="0"/>
              <a:t>Ile czasu na realizację zadań?</a:t>
            </a:r>
          </a:p>
          <a:p>
            <a:r>
              <a:rPr lang="pl-PL" dirty="0" smtClean="0"/>
              <a:t>Jak motywować do pracy?</a:t>
            </a:r>
            <a:endParaRPr lang="pl-PL" dirty="0"/>
          </a:p>
          <a:p>
            <a:r>
              <a:rPr lang="pl-PL" dirty="0" smtClean="0"/>
              <a:t>Z czego korzystać?</a:t>
            </a:r>
          </a:p>
          <a:p>
            <a:r>
              <a:rPr lang="pl-PL" dirty="0" smtClean="0"/>
              <a:t>Co i jak oceniać?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187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i="1" dirty="0"/>
              <a:t>wariant 1: </a:t>
            </a:r>
            <a:endParaRPr lang="pl-PL" dirty="0"/>
          </a:p>
          <a:p>
            <a:r>
              <a:rPr lang="pl-PL" dirty="0"/>
              <a:t>Jeśli prowadzisz lekcję przez Zoom lub </a:t>
            </a:r>
            <a:r>
              <a:rPr lang="pl-PL" dirty="0" err="1"/>
              <a:t>WebEx</a:t>
            </a:r>
            <a:r>
              <a:rPr lang="pl-PL" dirty="0"/>
              <a:t>, </a:t>
            </a:r>
            <a:r>
              <a:rPr lang="pl-PL" b="1" dirty="0"/>
              <a:t>użyj funkcji </a:t>
            </a:r>
            <a:r>
              <a:rPr lang="pl-PL" b="1" dirty="0" err="1"/>
              <a:t>Breakout</a:t>
            </a:r>
            <a:r>
              <a:rPr lang="pl-PL" b="1" dirty="0"/>
              <a:t> </a:t>
            </a:r>
            <a:r>
              <a:rPr lang="pl-PL" b="1" dirty="0" err="1"/>
              <a:t>Rooms</a:t>
            </a:r>
            <a:r>
              <a:rPr lang="pl-PL" b="1" dirty="0"/>
              <a:t> </a:t>
            </a:r>
            <a:r>
              <a:rPr lang="pl-PL" dirty="0"/>
              <a:t>i połącz młodzież w czteroosobowe grupy. Prześlij grupom kartę pracy – </a:t>
            </a:r>
            <a:r>
              <a:rPr lang="pl-PL" b="1" dirty="0"/>
              <a:t>formularz Google (przykład 2) </a:t>
            </a:r>
            <a:r>
              <a:rPr lang="pl-PL" dirty="0"/>
              <a:t>i poproś, by zastanowiły się, przedyskutowały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zdecydowały, czy Prometeusza można nazwać altruistą, a następnie wspólnie wypełniły formularz. Poproś o uzasadnienie stanowiska. Uczniowie i uczennice pracują 6 minut, a następnie przedstawiciele grup prezentują efekty swojej pracy na forum klasy. 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062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i="1" dirty="0"/>
              <a:t>wariant 2: </a:t>
            </a:r>
            <a:endParaRPr lang="pl-PL" dirty="0"/>
          </a:p>
          <a:p>
            <a:r>
              <a:rPr lang="pl-PL" sz="3400" dirty="0"/>
              <a:t>Podziel uczniów na cztery grupy np. według pierwszej litery imienia. Prześlij członkom poszczególnych grup odsyłacze do przygotowanych wcześniej tablic </a:t>
            </a:r>
            <a:r>
              <a:rPr lang="pl-PL" sz="3400" b="1" dirty="0" err="1"/>
              <a:t>Conceptboard</a:t>
            </a:r>
            <a:r>
              <a:rPr lang="pl-PL" sz="3400" b="1" dirty="0"/>
              <a:t> </a:t>
            </a:r>
            <a:r>
              <a:rPr lang="pl-PL" sz="3400" dirty="0"/>
              <a:t>(osobnych dla każdej grupy). Poproś młodzież, by po zalogowaniu się zamieściła na tablicy swoje przemyślenia co do tego, czy Prometeusza można nazwać altruistą. Zachęcaj do wzajemnego komentowania swoich odpowiedzi </a:t>
            </a:r>
            <a:r>
              <a:rPr lang="pl-PL" sz="3400" dirty="0" smtClean="0"/>
              <a:t>i </a:t>
            </a:r>
            <a:r>
              <a:rPr lang="pl-PL" sz="3400" dirty="0"/>
              <a:t>ustalenia wspólnego stanowiska oraz jego uzasadnienia. Uczniowie i uczennice pracują 6 minut, a następnie przedstawiciele grup prezentują efekty swojej pracy na forum klasy (ustnie lub </a:t>
            </a:r>
            <a:r>
              <a:rPr lang="pl-PL" sz="3400" b="1" dirty="0"/>
              <a:t>na czacie</a:t>
            </a:r>
            <a:r>
              <a:rPr lang="pl-PL" sz="3400" dirty="0"/>
              <a:t>). 	</a:t>
            </a:r>
          </a:p>
        </p:txBody>
      </p:sp>
    </p:spTree>
    <p:extLst>
      <p:ext uri="{BB962C8B-B14F-4D97-AF65-F5344CB8AC3E}">
        <p14:creationId xmlns:p14="http://schemas.microsoft.com/office/powerpoint/2010/main" val="14163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pl-PL" sz="2200" dirty="0" smtClean="0"/>
          </a:p>
          <a:p>
            <a:pPr marL="72000" indent="0">
              <a:spcBef>
                <a:spcPts val="0"/>
              </a:spcBef>
              <a:buNone/>
            </a:pPr>
            <a:r>
              <a:rPr lang="pl-PL" sz="2800" dirty="0" smtClean="0"/>
              <a:t>Zadaj </a:t>
            </a:r>
            <a:r>
              <a:rPr lang="pl-PL" sz="2800" dirty="0"/>
              <a:t>uczniom i uczennicom pytanie: kim są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i </a:t>
            </a:r>
            <a:r>
              <a:rPr lang="pl-PL" sz="2800" dirty="0"/>
              <a:t>komu pomagają współcześni altruiści?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W </a:t>
            </a:r>
            <a:r>
              <a:rPr lang="pl-PL" sz="2800" dirty="0"/>
              <a:t>zależności od platformy edukacyjnej, z której korzystasz, poproś o odpowiedzi ustne lub </a:t>
            </a:r>
            <a:r>
              <a:rPr lang="pl-PL" sz="2800" b="1" dirty="0"/>
              <a:t>na czacie</a:t>
            </a:r>
            <a:r>
              <a:rPr lang="pl-PL" sz="2800" dirty="0"/>
              <a:t>. Mogą paść przykłady postaci takich jak Janina Ochojska, Anna Dymna, Irena </a:t>
            </a:r>
            <a:r>
              <a:rPr lang="pl-PL" sz="2800" dirty="0" err="1"/>
              <a:t>Sendlerowa</a:t>
            </a:r>
            <a:r>
              <a:rPr lang="pl-PL" sz="2800" dirty="0"/>
              <a:t>, Jerzy Owsiak. W razie potrzeby moderuj </a:t>
            </a:r>
            <a:r>
              <a:rPr lang="pl-PL" sz="2800" b="1" dirty="0"/>
              <a:t>wymianę zdań</a:t>
            </a:r>
            <a:r>
              <a:rPr lang="pl-PL" sz="2800" dirty="0"/>
              <a:t>, aby skierować uwagę młodzieży na pomoc krajom globalnego Południa. Podaj uczniom i uczennicom </a:t>
            </a:r>
            <a:r>
              <a:rPr lang="pl-PL" sz="2800" dirty="0" smtClean="0"/>
              <a:t>informację </a:t>
            </a:r>
            <a:r>
              <a:rPr lang="pl-PL" sz="2800" dirty="0"/>
              <a:t>na ich temat. 	</a:t>
            </a:r>
          </a:p>
          <a:p>
            <a:pPr marL="82296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231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Lekcja optymalna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82296" lvl="0" indent="0">
              <a:buNone/>
            </a:pPr>
            <a:endParaRPr lang="pl-PL" b="1" dirty="0" smtClean="0"/>
          </a:p>
          <a:p>
            <a:pPr marL="82296" lvl="0" indent="0">
              <a:buNone/>
            </a:pPr>
            <a:r>
              <a:rPr lang="pl-PL" b="1" dirty="0" smtClean="0"/>
              <a:t>Temat </a:t>
            </a:r>
            <a:r>
              <a:rPr lang="pl-PL" b="1" dirty="0"/>
              <a:t>lekcji </a:t>
            </a:r>
            <a:br>
              <a:rPr lang="pl-PL" b="1" dirty="0"/>
            </a:br>
            <a:r>
              <a:rPr lang="pl-PL" dirty="0"/>
              <a:t>‒ </a:t>
            </a:r>
            <a:r>
              <a:rPr lang="pl-PL" b="1" dirty="0" smtClean="0"/>
              <a:t>zamieszczony </a:t>
            </a:r>
            <a:r>
              <a:rPr lang="pl-PL" b="1" dirty="0"/>
              <a:t>w tytule e-maila do ucznia</a:t>
            </a:r>
            <a:r>
              <a:rPr lang="pl-PL" dirty="0"/>
              <a:t> oraz w dzienniku elektronicznym</a:t>
            </a:r>
            <a:br>
              <a:rPr lang="pl-PL" dirty="0"/>
            </a:br>
            <a:r>
              <a:rPr lang="pl-PL" dirty="0"/>
              <a:t> </a:t>
            </a:r>
          </a:p>
          <a:p>
            <a:pPr marL="82296" lvl="0" indent="0">
              <a:buNone/>
            </a:pPr>
            <a:r>
              <a:rPr lang="pl-PL" b="1" dirty="0"/>
              <a:t>Cele lekcji</a:t>
            </a:r>
            <a:br>
              <a:rPr lang="pl-PL" b="1" dirty="0"/>
            </a:br>
            <a:r>
              <a:rPr lang="pl-PL" dirty="0"/>
              <a:t>‒ </a:t>
            </a:r>
            <a:r>
              <a:rPr lang="pl-PL" b="1" dirty="0"/>
              <a:t>krótko</a:t>
            </a:r>
            <a:r>
              <a:rPr lang="pl-PL" dirty="0"/>
              <a:t>, od myślników (2‒3 cele</a:t>
            </a:r>
            <a:r>
              <a:rPr lang="pl-PL" dirty="0" smtClean="0"/>
              <a:t>) – </a:t>
            </a:r>
            <a:r>
              <a:rPr lang="pl-PL" dirty="0" smtClean="0">
                <a:solidFill>
                  <a:srgbClr val="0070C0"/>
                </a:solidFill>
              </a:rPr>
              <a:t>sformułowane w języku ucznia,  wskazujące na praktyczne wykorzystanie zdobytej wiedzy/nabytych umiejętności</a:t>
            </a:r>
            <a:endParaRPr lang="pl-PL" dirty="0">
              <a:solidFill>
                <a:srgbClr val="0070C0"/>
              </a:solidFill>
            </a:endParaRPr>
          </a:p>
          <a:p>
            <a:pPr marL="82296" indent="0">
              <a:buNone/>
            </a:pPr>
            <a:r>
              <a:rPr lang="pl-PL" b="1" dirty="0"/>
              <a:t> </a:t>
            </a:r>
            <a:endParaRPr lang="pl-PL" dirty="0"/>
          </a:p>
          <a:p>
            <a:pPr marL="82296" lvl="0" indent="0">
              <a:buNone/>
            </a:pPr>
            <a:r>
              <a:rPr lang="pl-PL" b="1" dirty="0"/>
              <a:t>Część wprowadzająca</a:t>
            </a:r>
            <a:endParaRPr lang="pl-PL" dirty="0"/>
          </a:p>
          <a:p>
            <a:pPr marL="82296" indent="0">
              <a:buNone/>
            </a:pPr>
            <a:r>
              <a:rPr lang="pl-PL" dirty="0"/>
              <a:t>‒ </a:t>
            </a:r>
            <a:r>
              <a:rPr lang="pl-PL" b="1" dirty="0"/>
              <a:t>podanie stron w podręczniku</a:t>
            </a:r>
            <a:r>
              <a:rPr lang="pl-PL" dirty="0"/>
              <a:t>, których dotyczy lekcja (strony od‒do/akapit od‒do</a:t>
            </a:r>
            <a:r>
              <a:rPr lang="pl-PL" dirty="0" smtClean="0"/>
              <a:t>) </a:t>
            </a:r>
            <a:r>
              <a:rPr lang="pl-PL" dirty="0" smtClean="0">
                <a:solidFill>
                  <a:srgbClr val="0070C0"/>
                </a:solidFill>
              </a:rPr>
              <a:t>lub zapoznanie z materiałem w postaci zasobu internetowego, samodzielnie opracowanego tekstu</a:t>
            </a:r>
            <a:endParaRPr lang="pl-PL" dirty="0">
              <a:solidFill>
                <a:srgbClr val="0070C0"/>
              </a:solidFill>
            </a:endParaRPr>
          </a:p>
          <a:p>
            <a:pPr marL="82296" indent="0">
              <a:buNone/>
            </a:pPr>
            <a:r>
              <a:rPr lang="pl-PL" dirty="0"/>
              <a:t>‒ </a:t>
            </a:r>
            <a:r>
              <a:rPr lang="pl-PL" b="1" dirty="0"/>
              <a:t>opcjonalnie</a:t>
            </a:r>
            <a:r>
              <a:rPr lang="pl-PL" dirty="0"/>
              <a:t> podanie linka do dodatkowych stron w internecie wprowadzających w temat</a:t>
            </a:r>
          </a:p>
          <a:p>
            <a:pPr marL="82296" indent="0">
              <a:buNone/>
            </a:pPr>
            <a:r>
              <a:rPr lang="pl-PL" dirty="0"/>
              <a:t> </a:t>
            </a:r>
          </a:p>
          <a:p>
            <a:pPr marL="82296" indent="0">
              <a:buNone/>
            </a:pP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619672" y="6237312"/>
            <a:ext cx="70567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 smtClean="0"/>
              <a:t>Na podstawie propozycji ze strony wydawnictwa Operon:  </a:t>
            </a:r>
            <a:r>
              <a:rPr lang="pl-PL" sz="900" dirty="0" smtClean="0">
                <a:hlinkClick r:id="rId2"/>
              </a:rPr>
              <a:t>https://operon.pl/edukacjazdalna</a:t>
            </a:r>
            <a:endParaRPr lang="pl-PL" sz="900" dirty="0"/>
          </a:p>
        </p:txBody>
      </p:sp>
    </p:spTree>
    <p:extLst>
      <p:ext uri="{BB962C8B-B14F-4D97-AF65-F5344CB8AC3E}">
        <p14:creationId xmlns:p14="http://schemas.microsoft.com/office/powerpoint/2010/main" val="343532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Lekcja </a:t>
            </a:r>
            <a:r>
              <a:rPr lang="pl-PL" dirty="0" smtClean="0"/>
              <a:t>optymalna cd.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4800600"/>
          </a:xfrm>
        </p:spPr>
        <p:txBody>
          <a:bodyPr>
            <a:normAutofit fontScale="62500" lnSpcReduction="20000"/>
          </a:bodyPr>
          <a:lstStyle/>
          <a:p>
            <a:pPr marL="82296" lvl="0" indent="0">
              <a:buNone/>
            </a:pPr>
            <a:endParaRPr lang="pl-PL" b="1" dirty="0" smtClean="0"/>
          </a:p>
          <a:p>
            <a:pPr marL="82296" lvl="0" indent="0">
              <a:buNone/>
            </a:pPr>
            <a:r>
              <a:rPr lang="pl-PL" b="1" dirty="0" smtClean="0"/>
              <a:t>Część </a:t>
            </a:r>
            <a:r>
              <a:rPr lang="pl-PL" b="1" dirty="0"/>
              <a:t>główna</a:t>
            </a:r>
            <a:endParaRPr lang="pl-PL" dirty="0"/>
          </a:p>
          <a:p>
            <a:pPr marL="82296" indent="0">
              <a:buNone/>
            </a:pPr>
            <a:r>
              <a:rPr lang="pl-PL" dirty="0"/>
              <a:t>‒ polecenie uczniom </a:t>
            </a:r>
            <a:r>
              <a:rPr lang="pl-PL" b="1" dirty="0"/>
              <a:t>przeczytania treści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z podręcznika/</a:t>
            </a:r>
            <a:r>
              <a:rPr lang="pl-PL" b="1" dirty="0" smtClean="0">
                <a:solidFill>
                  <a:srgbClr val="0070C0"/>
                </a:solidFill>
              </a:rPr>
              <a:t>wyszukanego </a:t>
            </a:r>
            <a:r>
              <a:rPr lang="pl-PL" b="1" dirty="0">
                <a:solidFill>
                  <a:srgbClr val="0070C0"/>
                </a:solidFill>
              </a:rPr>
              <a:t>zasobu zasobu/obejrzenie filmu, animacji itp.</a:t>
            </a:r>
            <a:endParaRPr lang="pl-PL" dirty="0">
              <a:solidFill>
                <a:srgbClr val="0070C0"/>
              </a:solidFill>
            </a:endParaRPr>
          </a:p>
          <a:p>
            <a:pPr marL="82296" indent="0">
              <a:buNone/>
            </a:pPr>
            <a:r>
              <a:rPr lang="pl-PL" dirty="0"/>
              <a:t>‒ </a:t>
            </a:r>
            <a:r>
              <a:rPr lang="pl-PL" b="1" dirty="0"/>
              <a:t>wskazanie</a:t>
            </a:r>
            <a:r>
              <a:rPr lang="pl-PL" dirty="0"/>
              <a:t> im najważniejszych </a:t>
            </a:r>
            <a:r>
              <a:rPr lang="pl-PL" b="1" dirty="0"/>
              <a:t>informacji do zapamiętania</a:t>
            </a:r>
            <a:r>
              <a:rPr lang="pl-PL" dirty="0"/>
              <a:t> z lekcji („zwróćcie uwagę na</a:t>
            </a:r>
            <a:r>
              <a:rPr lang="pl-PL" dirty="0" smtClean="0"/>
              <a:t>…”),  </a:t>
            </a:r>
            <a:r>
              <a:rPr lang="pl-PL" dirty="0" smtClean="0">
                <a:solidFill>
                  <a:srgbClr val="0070C0"/>
                </a:solidFill>
              </a:rPr>
              <a:t>wskazanie treści rozszerzających</a:t>
            </a:r>
            <a:endParaRPr lang="pl-PL" dirty="0">
              <a:solidFill>
                <a:srgbClr val="0070C0"/>
              </a:solidFill>
            </a:endParaRPr>
          </a:p>
          <a:p>
            <a:pPr marL="82296" indent="0">
              <a:buNone/>
            </a:pPr>
            <a:r>
              <a:rPr lang="pl-PL" dirty="0"/>
              <a:t>‒ polecenie </a:t>
            </a:r>
            <a:r>
              <a:rPr lang="pl-PL" b="1" dirty="0"/>
              <a:t>rozwiązanie przykładowego zadania</a:t>
            </a:r>
            <a:r>
              <a:rPr lang="pl-PL" dirty="0"/>
              <a:t>/zadań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podręcznika/zeszytu ćwiczeń (1‒2 zadania)/na</a:t>
            </a:r>
            <a:r>
              <a:rPr lang="pl-PL" dirty="0">
                <a:solidFill>
                  <a:srgbClr val="0070C0"/>
                </a:solidFill>
              </a:rPr>
              <a:t> platformie/ </a:t>
            </a:r>
            <a:r>
              <a:rPr lang="pl-PL" dirty="0" smtClean="0">
                <a:solidFill>
                  <a:srgbClr val="0070C0"/>
                </a:solidFill>
              </a:rPr>
              <a:t/>
            </a:r>
            <a:br>
              <a:rPr lang="pl-PL" dirty="0" smtClean="0">
                <a:solidFill>
                  <a:srgbClr val="0070C0"/>
                </a:solidFill>
              </a:rPr>
            </a:br>
            <a:r>
              <a:rPr lang="pl-PL" dirty="0" smtClean="0">
                <a:solidFill>
                  <a:srgbClr val="0070C0"/>
                </a:solidFill>
              </a:rPr>
              <a:t>w </a:t>
            </a:r>
            <a:r>
              <a:rPr lang="pl-PL" dirty="0">
                <a:solidFill>
                  <a:srgbClr val="0070C0"/>
                </a:solidFill>
              </a:rPr>
              <a:t>edytowalnych dokumentach/na tablicy wirtualnej </a:t>
            </a:r>
            <a:r>
              <a:rPr lang="pl-PL" dirty="0" smtClean="0">
                <a:solidFill>
                  <a:srgbClr val="0070C0"/>
                </a:solidFill>
              </a:rPr>
              <a:t>-  </a:t>
            </a:r>
            <a:br>
              <a:rPr lang="pl-PL" dirty="0" smtClean="0">
                <a:solidFill>
                  <a:srgbClr val="0070C0"/>
                </a:solidFill>
              </a:rPr>
            </a:br>
            <a:r>
              <a:rPr lang="pl-PL" dirty="0" smtClean="0">
                <a:solidFill>
                  <a:srgbClr val="0070C0"/>
                </a:solidFill>
              </a:rPr>
              <a:t>z uwzględnieniem indywidualnych możliwości (zadania elementarne, rozszerzające)</a:t>
            </a:r>
            <a:endParaRPr lang="pl-PL" dirty="0">
              <a:solidFill>
                <a:srgbClr val="0070C0"/>
              </a:solidFill>
            </a:endParaRPr>
          </a:p>
          <a:p>
            <a:pPr marL="82296" indent="0">
              <a:buNone/>
            </a:pPr>
            <a:r>
              <a:rPr lang="pl-PL" dirty="0"/>
              <a:t> </a:t>
            </a:r>
          </a:p>
          <a:p>
            <a:pPr marL="82296" lvl="0" indent="0">
              <a:buNone/>
            </a:pPr>
            <a:r>
              <a:rPr lang="pl-PL" b="1" dirty="0"/>
              <a:t>Część podsumowująca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‒ podanie </a:t>
            </a:r>
            <a:r>
              <a:rPr lang="pl-PL" b="1" dirty="0"/>
              <a:t>zadań dodatkowych</a:t>
            </a:r>
            <a:r>
              <a:rPr lang="pl-PL" dirty="0"/>
              <a:t>, które można potraktować jako </a:t>
            </a:r>
            <a:r>
              <a:rPr lang="pl-PL" b="1" dirty="0"/>
              <a:t>praca domowa</a:t>
            </a:r>
            <a:r>
              <a:rPr lang="pl-PL" dirty="0"/>
              <a:t> (2‒3 zadania)/</a:t>
            </a:r>
            <a:r>
              <a:rPr lang="pl-PL" dirty="0">
                <a:solidFill>
                  <a:srgbClr val="0070C0"/>
                </a:solidFill>
              </a:rPr>
              <a:t>miejsce i czas na pytania </a:t>
            </a:r>
            <a:r>
              <a:rPr lang="pl-PL" dirty="0" smtClean="0">
                <a:solidFill>
                  <a:srgbClr val="0070C0"/>
                </a:solidFill>
              </a:rPr>
              <a:t/>
            </a:r>
            <a:br>
              <a:rPr lang="pl-PL" dirty="0" smtClean="0">
                <a:solidFill>
                  <a:srgbClr val="0070C0"/>
                </a:solidFill>
              </a:rPr>
            </a:br>
            <a:r>
              <a:rPr lang="pl-PL" dirty="0" smtClean="0">
                <a:solidFill>
                  <a:srgbClr val="0070C0"/>
                </a:solidFill>
              </a:rPr>
              <a:t>i </a:t>
            </a:r>
            <a:r>
              <a:rPr lang="pl-PL" dirty="0">
                <a:solidFill>
                  <a:srgbClr val="0070C0"/>
                </a:solidFill>
              </a:rPr>
              <a:t>wątpliwości </a:t>
            </a:r>
            <a:r>
              <a:rPr lang="pl-PL" dirty="0" smtClean="0">
                <a:solidFill>
                  <a:srgbClr val="0070C0"/>
                </a:solidFill>
              </a:rPr>
              <a:t>uczniów/przygotowanie </a:t>
            </a:r>
            <a:r>
              <a:rPr lang="pl-PL" dirty="0">
                <a:solidFill>
                  <a:srgbClr val="0070C0"/>
                </a:solidFill>
              </a:rPr>
              <a:t>mikroprojektu</a:t>
            </a:r>
          </a:p>
          <a:p>
            <a:pPr marL="82296" indent="0">
              <a:buNone/>
            </a:pP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619672" y="6237312"/>
            <a:ext cx="70567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 smtClean="0"/>
              <a:t>Na podstawie propozycji ze strony wydawnictwa Operon:  </a:t>
            </a:r>
            <a:r>
              <a:rPr lang="pl-PL" sz="900" dirty="0" smtClean="0">
                <a:hlinkClick r:id="rId2"/>
              </a:rPr>
              <a:t>https://operon.pl/edukacjazdalna</a:t>
            </a:r>
            <a:endParaRPr lang="pl-PL" sz="900" dirty="0"/>
          </a:p>
        </p:txBody>
      </p:sp>
    </p:spTree>
    <p:extLst>
      <p:ext uri="{BB962C8B-B14F-4D97-AF65-F5344CB8AC3E}">
        <p14:creationId xmlns:p14="http://schemas.microsoft.com/office/powerpoint/2010/main" val="252263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Zaadaptowanie klasycznego scenariusza lekcji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pl-PL" dirty="0" smtClean="0"/>
          </a:p>
          <a:p>
            <a:pPr marL="82296" indent="0">
              <a:buNone/>
            </a:pPr>
            <a:r>
              <a:rPr lang="pl-PL" dirty="0" smtClean="0"/>
              <a:t>„Opowieść wigilijna” Karola Dickensa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262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Warto zajrzeć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endParaRPr lang="pl-PL" dirty="0" smtClean="0"/>
          </a:p>
          <a:p>
            <a:pPr marL="82296" indent="0">
              <a:buNone/>
            </a:pPr>
            <a:r>
              <a:rPr lang="pl-PL" dirty="0" smtClean="0"/>
              <a:t>Otwarte Zasoby Edukacyjne</a:t>
            </a:r>
          </a:p>
          <a:p>
            <a:pPr marL="82296" indent="0">
              <a:buNone/>
            </a:pPr>
            <a:r>
              <a:rPr lang="pl-PL" dirty="0" smtClean="0"/>
              <a:t>(</a:t>
            </a:r>
            <a:r>
              <a:rPr lang="pl-PL" dirty="0" smtClean="0">
                <a:hlinkClick r:id="rId2"/>
              </a:rPr>
              <a:t>www.otwartezasoby.pl/narzedzia-i-zasoby-edukacyjne-na-czas-zamkniecia-szkol</a:t>
            </a:r>
            <a:r>
              <a:rPr lang="pl-PL" dirty="0" smtClean="0"/>
              <a:t>)</a:t>
            </a:r>
          </a:p>
          <a:p>
            <a:pPr marL="82296" indent="0">
              <a:buNone/>
            </a:pPr>
            <a:r>
              <a:rPr lang="pl-PL" dirty="0" smtClean="0"/>
              <a:t>Gotowe pomysły na zdalne lekcje języka polskiego</a:t>
            </a:r>
          </a:p>
          <a:p>
            <a:pPr marL="82296" indent="0">
              <a:buNone/>
            </a:pPr>
            <a:r>
              <a:rPr lang="pl-PL" dirty="0">
                <a:hlinkClick r:id="rId3"/>
              </a:rPr>
              <a:t>https://blog.ceo.org.pl/gotowe-pomysly-na-zdalne-lekcje-jezyka-polskiego</a:t>
            </a:r>
            <a:r>
              <a:rPr lang="pl-PL" dirty="0" smtClean="0">
                <a:hlinkClick r:id="rId3"/>
              </a:rPr>
              <a:t>/</a:t>
            </a:r>
            <a:endParaRPr lang="pl-PL" dirty="0" smtClean="0"/>
          </a:p>
          <a:p>
            <a:pPr marL="82296" indent="0">
              <a:buNone/>
            </a:pPr>
            <a:r>
              <a:rPr lang="pl-PL" dirty="0">
                <a:hlinkClick r:id="rId4"/>
              </a:rPr>
              <a:t>https://blog.ceo.org.pl/jak-realizowac-gotowe-scenariusze-lekcji-zdalnie</a:t>
            </a:r>
            <a:r>
              <a:rPr lang="pl-PL" dirty="0" smtClean="0">
                <a:hlinkClick r:id="rId4"/>
              </a:rPr>
              <a:t>/</a:t>
            </a:r>
            <a:endParaRPr lang="pl-PL" dirty="0" smtClean="0"/>
          </a:p>
          <a:p>
            <a:pPr marL="82296" indent="0">
              <a:buNone/>
            </a:pPr>
            <a:r>
              <a:rPr lang="pl-PL" dirty="0" smtClean="0"/>
              <a:t>Zdalne lekcje </a:t>
            </a:r>
          </a:p>
          <a:p>
            <a:pPr marL="82296" indent="0">
              <a:buNone/>
            </a:pPr>
            <a:r>
              <a:rPr lang="pl-PL">
                <a:hlinkClick r:id="rId5"/>
              </a:rPr>
              <a:t>https://www.gov.pl/web/zdalnelekcje</a:t>
            </a:r>
            <a:endParaRPr lang="pl-PL" dirty="0"/>
          </a:p>
          <a:p>
            <a:pPr marL="82296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356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Zasady oceniania online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Najważniejsze: ocena w dobie nauczania zdalnego ma służyć samokształceniu, czyli powinna zawierać przede wszystkim wskazówki do dalszej pracy i być motywująca.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Ocenianie zdalne powinno być bardziej urozmaicone, ale też uwzględniać te formy aktywności, które są ważne dla tego typu kształcenia.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Nie musimy oceniać wszystkiego.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Informujemy uczniów, co będzie ocenianie.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211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Co możemy/powinniśmy oceniać?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Samodzielną pracę (prace pisemne, karty pracy, zdjęcie wykonanej pracy, nagranie itp.);</a:t>
            </a:r>
          </a:p>
          <a:p>
            <a:r>
              <a:rPr lang="pl-PL" dirty="0" smtClean="0"/>
              <a:t>Udział w dyskusjach online, wypowiedzi na forum;</a:t>
            </a:r>
          </a:p>
          <a:p>
            <a:r>
              <a:rPr lang="pl-PL" dirty="0" smtClean="0"/>
              <a:t>Dodatkowe aktywności:  projekty, prezentacje itp.</a:t>
            </a:r>
          </a:p>
          <a:p>
            <a:r>
              <a:rPr lang="pl-PL" dirty="0" smtClean="0"/>
              <a:t>Odpowiedzi ustne;</a:t>
            </a:r>
          </a:p>
          <a:p>
            <a:r>
              <a:rPr lang="pl-PL" dirty="0" smtClean="0"/>
              <a:t>Zaangażowanie ucznia (np. samodzielne docieranie do dodatkowych informacji);</a:t>
            </a:r>
          </a:p>
          <a:p>
            <a:r>
              <a:rPr lang="pl-PL" b="1" dirty="0" smtClean="0"/>
              <a:t>Sposób</a:t>
            </a:r>
            <a:r>
              <a:rPr lang="pl-PL" dirty="0" smtClean="0"/>
              <a:t> pracy ucznia.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510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Ocenianie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pl-PL" sz="2800" dirty="0" smtClean="0"/>
              <a:t>Narzędzia do oceniania zdalnego:</a:t>
            </a:r>
          </a:p>
          <a:p>
            <a:pPr marL="82296" indent="0">
              <a:buNone/>
            </a:pPr>
            <a:endParaRPr lang="pl-PL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 smtClean="0"/>
              <a:t>Komentarze w Wordzie lub PDF-ie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 smtClean="0"/>
              <a:t>Komentarze do dokumentu na dysku Google (praca w czasie rzeczywistym)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 smtClean="0"/>
              <a:t>Platformy do budowania testów – np. formularze Google (test, prosty quiz, karta oceny zajęć) </a:t>
            </a:r>
            <a:r>
              <a:rPr lang="pl-PL" sz="2800" dirty="0">
                <a:hlinkClick r:id="rId2"/>
              </a:rPr>
              <a:t>https://support.google.com/docs/answer/7032287?hl=pl</a:t>
            </a:r>
            <a:endParaRPr lang="pl-PL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 smtClean="0"/>
              <a:t>Wykorzystanie Google </a:t>
            </a:r>
            <a:r>
              <a:rPr lang="pl-PL" sz="2800" dirty="0" err="1" smtClean="0"/>
              <a:t>Classroom</a:t>
            </a:r>
            <a:r>
              <a:rPr lang="pl-PL" sz="2800" dirty="0" smtClean="0"/>
              <a:t>, Microsoft </a:t>
            </a:r>
            <a:r>
              <a:rPr lang="pl-PL" sz="2800" dirty="0" err="1" smtClean="0"/>
              <a:t>Forms</a:t>
            </a:r>
            <a:r>
              <a:rPr lang="pl-PL" sz="2800" dirty="0" smtClean="0"/>
              <a:t>, </a:t>
            </a:r>
            <a:r>
              <a:rPr lang="pl-PL" sz="2800" dirty="0" err="1" smtClean="0"/>
              <a:t>Moodle</a:t>
            </a:r>
            <a:r>
              <a:rPr lang="pl-PL" sz="2800" dirty="0" smtClean="0"/>
              <a:t> </a:t>
            </a:r>
          </a:p>
          <a:p>
            <a:pPr marL="82296" indent="0">
              <a:buNone/>
            </a:pPr>
            <a:endParaRPr lang="pl-PL" sz="2800" dirty="0"/>
          </a:p>
          <a:p>
            <a:pPr marL="82296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271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Podstawowe zasady pracy zdalnej </a:t>
            </a:r>
            <a:br>
              <a:rPr lang="pl-PL" dirty="0" smtClean="0"/>
            </a:br>
            <a:r>
              <a:rPr lang="pl-PL" dirty="0" smtClean="0"/>
              <a:t>z uczniami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endParaRPr lang="pl-PL" dirty="0" smtClean="0"/>
          </a:p>
          <a:p>
            <a:pPr marL="82296" indent="0">
              <a:buNone/>
            </a:pPr>
            <a:r>
              <a:rPr lang="pl-PL" b="1" dirty="0" smtClean="0"/>
              <a:t>Maslow przed </a:t>
            </a:r>
            <a:r>
              <a:rPr lang="pl-PL" b="1" dirty="0" err="1" smtClean="0"/>
              <a:t>Bloomem</a:t>
            </a:r>
            <a:r>
              <a:rPr lang="pl-PL" b="1" dirty="0" smtClean="0"/>
              <a:t>!</a:t>
            </a:r>
          </a:p>
          <a:p>
            <a:pPr marL="82296" indent="0">
              <a:buNone/>
            </a:pPr>
            <a:endParaRPr lang="pl-PL" b="1" dirty="0"/>
          </a:p>
          <a:p>
            <a:pPr marL="82296" indent="0">
              <a:buNone/>
            </a:pPr>
            <a:r>
              <a:rPr lang="pl-PL" b="1" dirty="0" smtClean="0"/>
              <a:t>Mniej znaczy lepiej </a:t>
            </a:r>
            <a:r>
              <a:rPr lang="pl-PL" dirty="0" smtClean="0"/>
              <a:t>– nadmiar narzędzi wprowadza chaos. 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 smtClean="0"/>
              <a:t>Atrakcyjność  zadań nie może przysłonić ich </a:t>
            </a:r>
            <a:r>
              <a:rPr lang="pl-PL" b="1" dirty="0" smtClean="0"/>
              <a:t>celu</a:t>
            </a:r>
            <a:r>
              <a:rPr lang="pl-PL" dirty="0" smtClean="0"/>
              <a:t>.</a:t>
            </a:r>
          </a:p>
          <a:p>
            <a:pPr marL="82296" indent="0">
              <a:buNone/>
            </a:pPr>
            <a:endParaRPr lang="pl-PL" dirty="0" smtClean="0"/>
          </a:p>
          <a:p>
            <a:pPr marL="82296" indent="0">
              <a:buNone/>
            </a:pPr>
            <a:r>
              <a:rPr lang="pl-PL" b="1" dirty="0" smtClean="0"/>
              <a:t>Nadmiar treści i zadań</a:t>
            </a:r>
            <a:r>
              <a:rPr lang="pl-PL" dirty="0" smtClean="0"/>
              <a:t> prowokuje do pójścia na skróty! Nie zakładamy, że zrobimy wszystko.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382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Polecane </a:t>
            </a:r>
            <a:r>
              <a:rPr lang="pl-PL" dirty="0"/>
              <a:t>w ramach otwartych zasobów narzędzia do testów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 err="1" smtClean="0"/>
              <a:t>Mentimeter</a:t>
            </a:r>
            <a:endParaRPr lang="pl-PL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 err="1" smtClean="0"/>
              <a:t>Kahoot</a:t>
            </a:r>
            <a:endParaRPr lang="pl-PL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 err="1" smtClean="0"/>
              <a:t>Quizizz</a:t>
            </a:r>
            <a:endParaRPr lang="pl-PL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 err="1" smtClean="0"/>
              <a:t>Quizlet</a:t>
            </a:r>
            <a:r>
              <a:rPr lang="pl-PL" sz="2800" dirty="0" smtClean="0"/>
              <a:t> Live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 err="1" smtClean="0"/>
              <a:t>Socrative</a:t>
            </a:r>
            <a:endParaRPr lang="pl-PL" sz="2800" dirty="0" smtClean="0"/>
          </a:p>
          <a:p>
            <a:pPr marL="82296" indent="0">
              <a:buNone/>
            </a:pPr>
            <a:r>
              <a:rPr lang="pl-PL" dirty="0" smtClean="0">
                <a:hlinkClick r:id="rId2"/>
              </a:rPr>
              <a:t>https</a:t>
            </a:r>
            <a:r>
              <a:rPr lang="pl-PL" dirty="0">
                <a:hlinkClick r:id="rId2"/>
              </a:rPr>
              <a:t>://otwartezasoby.pl/aplikacje-do-quizow-i-ankiet-na-zywo-ktora-wybrac-do-szkoly-i-na-warsztaty</a:t>
            </a:r>
            <a:r>
              <a:rPr lang="pl-PL" dirty="0" smtClean="0">
                <a:hlinkClick r:id="rId2"/>
              </a:rPr>
              <a:t>/</a:t>
            </a:r>
            <a:endParaRPr lang="pl-PL" dirty="0" smtClean="0"/>
          </a:p>
          <a:p>
            <a:pPr marL="82296" indent="0">
              <a:buNone/>
            </a:pPr>
            <a:r>
              <a:rPr lang="pl-PL" dirty="0" smtClean="0"/>
              <a:t>Ale też: </a:t>
            </a:r>
            <a:r>
              <a:rPr lang="pl-PL" dirty="0" err="1" smtClean="0"/>
              <a:t>LearningApps</a:t>
            </a:r>
            <a:r>
              <a:rPr lang="pl-PL" dirty="0" smtClean="0"/>
              <a:t>, </a:t>
            </a:r>
            <a:r>
              <a:rPr lang="pl-PL" dirty="0" err="1" smtClean="0"/>
              <a:t>AnswerGarden</a:t>
            </a:r>
            <a:r>
              <a:rPr lang="pl-PL" dirty="0" smtClean="0"/>
              <a:t>, </a:t>
            </a:r>
            <a:r>
              <a:rPr lang="pl-PL" dirty="0" err="1" smtClean="0"/>
              <a:t>Padlet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149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oceniać?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pl-PL" dirty="0" smtClean="0"/>
          </a:p>
          <a:p>
            <a:pPr marL="82296" indent="0">
              <a:buNone/>
            </a:pPr>
            <a:r>
              <a:rPr lang="pl-PL" dirty="0" smtClean="0"/>
              <a:t>Stosujemy te same zasady oceniania co </a:t>
            </a:r>
            <a:br>
              <a:rPr lang="pl-PL" dirty="0" smtClean="0"/>
            </a:br>
            <a:r>
              <a:rPr lang="pl-PL" dirty="0" smtClean="0"/>
              <a:t>w przypadku pracy z uczniami w klasie. </a:t>
            </a:r>
          </a:p>
          <a:p>
            <a:pPr marL="82296" indent="0">
              <a:buNone/>
            </a:pPr>
            <a:r>
              <a:rPr lang="pl-PL" dirty="0" smtClean="0"/>
              <a:t>Dostosowujemy ocenianie do zmodyfikowanych zapisów w statucie szkoły.</a:t>
            </a:r>
          </a:p>
        </p:txBody>
      </p:sp>
    </p:spTree>
    <p:extLst>
      <p:ext uri="{BB962C8B-B14F-4D97-AF65-F5344CB8AC3E}">
        <p14:creationId xmlns:p14="http://schemas.microsoft.com/office/powerpoint/2010/main" val="214082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oceniać?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33528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pl-PL" sz="3300" dirty="0" smtClean="0"/>
              <a:t>Warto wprowadzić elementy oceniania kształtującego, tj. informację zwrotną i samoocenę.</a:t>
            </a:r>
          </a:p>
          <a:p>
            <a:pPr marL="82296" indent="0">
              <a:buNone/>
            </a:pPr>
            <a:endParaRPr lang="pl-PL" sz="3300" dirty="0"/>
          </a:p>
          <a:p>
            <a:pPr marL="82296" indent="0">
              <a:buNone/>
            </a:pPr>
            <a:r>
              <a:rPr lang="pl-PL" sz="3300" dirty="0" smtClean="0"/>
              <a:t>Informacja zwrotna składa się z trzech podstawowych elementów </a:t>
            </a:r>
            <a:br>
              <a:rPr lang="pl-PL" sz="3300" dirty="0" smtClean="0"/>
            </a:br>
            <a:r>
              <a:rPr lang="pl-PL" sz="3300" dirty="0" smtClean="0"/>
              <a:t>(w wersji uproszczonej):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3300" dirty="0" smtClean="0"/>
              <a:t>Co uczeń zrobił dobrze?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3300" dirty="0" smtClean="0"/>
              <a:t>Co powinien poprawić?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3300" dirty="0" smtClean="0"/>
              <a:t>Jak powinien poprawić?</a:t>
            </a:r>
          </a:p>
          <a:p>
            <a:pPr marL="82296" indent="0">
              <a:buNone/>
            </a:pPr>
            <a:endParaRPr lang="pl-PL" sz="3000" dirty="0" smtClean="0"/>
          </a:p>
          <a:p>
            <a:pPr marL="82296" indent="0">
              <a:buNone/>
            </a:pPr>
            <a:r>
              <a:rPr lang="pl-PL" sz="3000" dirty="0" smtClean="0"/>
              <a:t>Należy </a:t>
            </a:r>
            <a:r>
              <a:rPr lang="pl-PL" sz="3000" dirty="0"/>
              <a:t>dobrze dokonać wyboru aktywności, która będzie oceniana w ten </a:t>
            </a:r>
            <a:r>
              <a:rPr lang="pl-PL" sz="3000" dirty="0" smtClean="0"/>
              <a:t>sposób</a:t>
            </a:r>
            <a:r>
              <a:rPr lang="pl-PL" sz="3000" dirty="0"/>
              <a:t> </a:t>
            </a:r>
            <a:r>
              <a:rPr lang="pl-PL" sz="3000" dirty="0" smtClean="0"/>
              <a:t>(najlepiej to, co uczeń może poprawić, a potem uzyskać ocenę sumującą).</a:t>
            </a:r>
            <a:endParaRPr lang="pl-PL" sz="3000" dirty="0"/>
          </a:p>
          <a:p>
            <a:pPr>
              <a:buFont typeface="Wingdings" panose="05000000000000000000" pitchFamily="2" charset="2"/>
              <a:buChar char="Ø"/>
            </a:pPr>
            <a:endParaRPr lang="pl-PL" dirty="0" smtClean="0"/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619672" y="638132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 smtClean="0"/>
              <a:t>Na podstawie: A. Wenda, </a:t>
            </a:r>
            <a:r>
              <a:rPr lang="pl-PL" sz="900" i="1" dirty="0" smtClean="0"/>
              <a:t>Komunikacja i udzielanie informacji zwrotnej na zdalnym języku polskim</a:t>
            </a:r>
            <a:r>
              <a:rPr lang="pl-PL" sz="900" dirty="0" smtClean="0"/>
              <a:t>,  dostępne na stronie: </a:t>
            </a:r>
            <a:r>
              <a:rPr lang="pl-PL" sz="900" dirty="0" smtClean="0">
                <a:hlinkClick r:id="rId2"/>
              </a:rPr>
              <a:t>https://blog.ceo.org.pl/jezyk-polski-online-jak-to-robic/</a:t>
            </a:r>
            <a:r>
              <a:rPr lang="pl-PL" sz="900" dirty="0" smtClean="0"/>
              <a:t>, D. Sterna, </a:t>
            </a:r>
            <a:r>
              <a:rPr lang="pl-PL" sz="900" i="1" dirty="0" smtClean="0"/>
              <a:t>Jak oceniać w czasie procesu zdalnego nauczania?, </a:t>
            </a:r>
            <a:r>
              <a:rPr lang="pl-PL" sz="900" dirty="0" smtClean="0">
                <a:hlinkClick r:id="rId3"/>
              </a:rPr>
              <a:t>https://blog.ceo.org.pl/nagranie-z-webinarium-jak-oceniac-w-zdalnej-edukacji/</a:t>
            </a:r>
            <a:endParaRPr lang="pl-PL" sz="900" i="1" dirty="0" smtClean="0"/>
          </a:p>
          <a:p>
            <a:endParaRPr lang="pl-PL" sz="900" dirty="0"/>
          </a:p>
        </p:txBody>
      </p:sp>
    </p:spTree>
    <p:extLst>
      <p:ext uri="{BB962C8B-B14F-4D97-AF65-F5344CB8AC3E}">
        <p14:creationId xmlns:p14="http://schemas.microsoft.com/office/powerpoint/2010/main" val="337468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oceniać?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pl-PL" sz="2800" dirty="0"/>
          </a:p>
          <a:p>
            <a:r>
              <a:rPr lang="pl-PL" sz="2800" dirty="0" smtClean="0"/>
              <a:t>Uczniowie mogą sami sprawdzić przygotowany test według klucza – powinni poinformować nauczyciela, które zadania sprawiły im problem. Ważne jest, aby takiej aktywności nie oceniać stopniem. </a:t>
            </a:r>
          </a:p>
          <a:p>
            <a:r>
              <a:rPr lang="pl-PL" sz="2800" dirty="0" smtClean="0"/>
              <a:t>Uczniowie mogą przygotowywać „sprawdziany” dla innych z podaniem klucza – my sprawdzamy stronę merytoryczną.</a:t>
            </a:r>
          </a:p>
          <a:p>
            <a:pPr marL="82296" indent="0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63105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Dokumentowanie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pl-PL" dirty="0" smtClean="0"/>
          </a:p>
          <a:p>
            <a:pPr marL="82296" indent="0">
              <a:buNone/>
            </a:pPr>
            <a:r>
              <a:rPr lang="pl-PL" b="1" dirty="0" smtClean="0"/>
              <a:t>E-portfolio </a:t>
            </a:r>
            <a:r>
              <a:rPr lang="pl-PL" dirty="0" smtClean="0"/>
              <a:t>– e-teczka z pracami ucznia (osobny folder z plikami do zaprezentowania nauczycielowi).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b="1" dirty="0" err="1" smtClean="0"/>
              <a:t>Padlet</a:t>
            </a:r>
            <a:r>
              <a:rPr lang="pl-PL" b="1" dirty="0" smtClean="0"/>
              <a:t> </a:t>
            </a:r>
            <a:r>
              <a:rPr lang="pl-PL" dirty="0" smtClean="0"/>
              <a:t>jako forma e-portfolio.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853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Warto obejrzeć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pl-PL" dirty="0" smtClean="0"/>
              <a:t>Nagranie z webinarium </a:t>
            </a:r>
            <a:r>
              <a:rPr lang="pl-PL" i="1" dirty="0" smtClean="0"/>
              <a:t>Jak oceniać </a:t>
            </a:r>
            <a:br>
              <a:rPr lang="pl-PL" i="1" dirty="0" smtClean="0"/>
            </a:br>
            <a:r>
              <a:rPr lang="pl-PL" i="1" dirty="0" smtClean="0"/>
              <a:t>w zdalnej edukacji?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>
                <a:hlinkClick r:id="rId2"/>
              </a:rPr>
              <a:t>https://blog.ceo.org.pl/nagranie-z-webinarium-jak-oceniac-w-zdalnej-edukacji</a:t>
            </a:r>
            <a:r>
              <a:rPr lang="pl-PL" dirty="0" smtClean="0">
                <a:hlinkClick r:id="rId2"/>
              </a:rPr>
              <a:t>/</a:t>
            </a:r>
            <a:endParaRPr lang="pl-PL" dirty="0" smtClean="0"/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 smtClean="0"/>
              <a:t>Zapraszam na:</a:t>
            </a:r>
          </a:p>
          <a:p>
            <a:pPr marL="82296" indent="0">
              <a:buNone/>
            </a:pPr>
            <a:r>
              <a:rPr lang="pl-PL" dirty="0">
                <a:hlinkClick r:id="rId3"/>
              </a:rPr>
              <a:t>https://polonista.wombb.edu.pl/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759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Pytania i wątpliwości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pl-PL" dirty="0" smtClean="0"/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smtClean="0"/>
              <a:t>Pytania </a:t>
            </a:r>
            <a:r>
              <a:rPr lang="pl-PL" dirty="0" smtClean="0"/>
              <a:t>Pań i nasze odpowiedzi na 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5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Ważne!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pl-PL" b="1" dirty="0"/>
              <a:t>Wykorzystanie nowych technologii edukacyjnych nie jest celem </a:t>
            </a:r>
            <a:r>
              <a:rPr lang="pl-PL" b="1" dirty="0" smtClean="0"/>
              <a:t>samym w </a:t>
            </a:r>
            <a:r>
              <a:rPr lang="pl-PL" b="1" dirty="0"/>
              <a:t>sobie</a:t>
            </a:r>
            <a:r>
              <a:rPr lang="pl-PL" b="1" dirty="0" smtClean="0"/>
              <a:t>.</a:t>
            </a:r>
          </a:p>
          <a:p>
            <a:pPr marL="82296" indent="0">
              <a:buNone/>
            </a:pPr>
            <a:endParaRPr lang="pl-PL" b="1" dirty="0"/>
          </a:p>
          <a:p>
            <a:pPr marL="82296" indent="0">
              <a:buNone/>
            </a:pPr>
            <a:r>
              <a:rPr lang="pl-PL" dirty="0"/>
              <a:t>Podstawowymi przesłankami wykorzystania nowych</a:t>
            </a:r>
          </a:p>
          <a:p>
            <a:pPr marL="82296" indent="0">
              <a:buNone/>
            </a:pPr>
            <a:r>
              <a:rPr lang="pl-PL" dirty="0"/>
              <a:t>technologii w szkole jest </a:t>
            </a:r>
            <a:r>
              <a:rPr lang="pl-PL" u="sng" dirty="0"/>
              <a:t>indywidualizacja procesu kształcenia</a:t>
            </a:r>
            <a:r>
              <a:rPr lang="pl-PL" dirty="0"/>
              <a:t> oraz </a:t>
            </a:r>
            <a:r>
              <a:rPr lang="pl-PL" dirty="0" smtClean="0"/>
              <a:t>umożliwienie uczniom </a:t>
            </a:r>
            <a:r>
              <a:rPr lang="pl-PL" dirty="0"/>
              <a:t>poszukiwania własnej drogi, </a:t>
            </a:r>
            <a:r>
              <a:rPr lang="pl-PL" u="sng" dirty="0"/>
              <a:t>nauka we własnym tempie</a:t>
            </a:r>
            <a:r>
              <a:rPr lang="pl-PL" dirty="0"/>
              <a:t> oraz </a:t>
            </a:r>
            <a:r>
              <a:rPr lang="pl-PL" u="sng" dirty="0"/>
              <a:t>stylu </a:t>
            </a:r>
            <a:r>
              <a:rPr lang="pl-PL" u="sng" dirty="0" smtClean="0"/>
              <a:t>uczenia się</a:t>
            </a:r>
            <a:r>
              <a:rPr lang="pl-PL" dirty="0"/>
              <a:t>, przygotowanie do samodzielnego korzystania z zasobów </a:t>
            </a:r>
            <a:r>
              <a:rPr lang="pl-PL" dirty="0" smtClean="0"/>
              <a:t>edukacyjnych oraz </a:t>
            </a:r>
            <a:r>
              <a:rPr lang="pl-PL" dirty="0"/>
              <a:t>przygotowanie do dorosłego życia, w którym obecni uczniowie będą </a:t>
            </a:r>
            <a:r>
              <a:rPr lang="pl-PL" dirty="0" smtClean="0"/>
              <a:t>musieli stale </a:t>
            </a:r>
            <a:r>
              <a:rPr lang="pl-PL" dirty="0"/>
              <a:t>rozwijać się, aby nadążać za permanentnie zmieniającym się światem.</a:t>
            </a:r>
          </a:p>
        </p:txBody>
      </p:sp>
    </p:spTree>
    <p:extLst>
      <p:ext uri="{BB962C8B-B14F-4D97-AF65-F5344CB8AC3E}">
        <p14:creationId xmlns:p14="http://schemas.microsoft.com/office/powerpoint/2010/main" val="140672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260648"/>
            <a:ext cx="7632848" cy="5987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1475656" y="623731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 smtClean="0"/>
              <a:t>Źródło:  M. Plebańska, </a:t>
            </a:r>
            <a:r>
              <a:rPr lang="pl-PL" sz="900" i="1" dirty="0" smtClean="0"/>
              <a:t>Cyfrowa edukacja  - potencjał, procesy, modele</a:t>
            </a:r>
            <a:r>
              <a:rPr lang="pl-PL" sz="900" dirty="0" smtClean="0"/>
              <a:t>, w: </a:t>
            </a:r>
            <a:r>
              <a:rPr lang="pl-PL" sz="900" i="1" dirty="0" smtClean="0"/>
              <a:t>Edukacja w czasach pandemii wirusa COVID-19, red</a:t>
            </a:r>
            <a:r>
              <a:rPr lang="pl-PL" sz="900" dirty="0" smtClean="0"/>
              <a:t>. K. </a:t>
            </a:r>
            <a:r>
              <a:rPr lang="pl-PL" sz="900" dirty="0" err="1" smtClean="0"/>
              <a:t>Pyżalski</a:t>
            </a:r>
            <a:r>
              <a:rPr lang="pl-PL" sz="900" dirty="0" smtClean="0"/>
              <a:t>,. </a:t>
            </a:r>
            <a:r>
              <a:rPr lang="pl-PL" sz="900" dirty="0" err="1" smtClean="0"/>
              <a:t>EduAkcja</a:t>
            </a:r>
            <a:r>
              <a:rPr lang="pl-PL" sz="900" dirty="0" smtClean="0"/>
              <a:t> Sp. z o.o. </a:t>
            </a:r>
            <a:endParaRPr lang="pl-PL" sz="900" dirty="0"/>
          </a:p>
        </p:txBody>
      </p:sp>
    </p:spTree>
    <p:extLst>
      <p:ext uri="{BB962C8B-B14F-4D97-AF65-F5344CB8AC3E}">
        <p14:creationId xmlns:p14="http://schemas.microsoft.com/office/powerpoint/2010/main" val="4878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Dziesięć wskazań do edukacji online</a:t>
            </a:r>
            <a:endParaRPr lang="pl-P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7499350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1475656" y="623731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 smtClean="0"/>
              <a:t>Źródło:  M. Plebańska, </a:t>
            </a:r>
            <a:r>
              <a:rPr lang="pl-PL" sz="900" i="1" dirty="0" smtClean="0"/>
              <a:t>Cyfrowa edukacja  - potencjał, procesy, modele</a:t>
            </a:r>
            <a:r>
              <a:rPr lang="pl-PL" sz="900" dirty="0" smtClean="0"/>
              <a:t>, w: </a:t>
            </a:r>
            <a:r>
              <a:rPr lang="pl-PL" sz="900" i="1" dirty="0" smtClean="0"/>
              <a:t>Edukacja w czasach pandemii wirusa COVID-19, red</a:t>
            </a:r>
            <a:r>
              <a:rPr lang="pl-PL" sz="900" dirty="0" smtClean="0"/>
              <a:t>. K. </a:t>
            </a:r>
            <a:r>
              <a:rPr lang="pl-PL" sz="900" dirty="0" err="1" smtClean="0"/>
              <a:t>Pyżalski</a:t>
            </a:r>
            <a:r>
              <a:rPr lang="pl-PL" sz="900" dirty="0" smtClean="0"/>
              <a:t>,. </a:t>
            </a:r>
            <a:r>
              <a:rPr lang="pl-PL" sz="900" dirty="0" err="1" smtClean="0"/>
              <a:t>EduAkcja</a:t>
            </a:r>
            <a:r>
              <a:rPr lang="pl-PL" sz="900" dirty="0" smtClean="0"/>
              <a:t> Sp. z o.o. </a:t>
            </a:r>
            <a:endParaRPr lang="pl-PL" sz="900" dirty="0"/>
          </a:p>
        </p:txBody>
      </p:sp>
    </p:spTree>
    <p:extLst>
      <p:ext uri="{BB962C8B-B14F-4D97-AF65-F5344CB8AC3E}">
        <p14:creationId xmlns:p14="http://schemas.microsoft.com/office/powerpoint/2010/main" val="201910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7818834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1475656" y="623731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 smtClean="0"/>
              <a:t>Źródło:  M. Plebańska, </a:t>
            </a:r>
            <a:r>
              <a:rPr lang="pl-PL" sz="900" i="1" dirty="0" smtClean="0"/>
              <a:t>Cyfrowa edukacja  - potencjał, procesy, modele</a:t>
            </a:r>
            <a:r>
              <a:rPr lang="pl-PL" sz="900" dirty="0" smtClean="0"/>
              <a:t>, w: </a:t>
            </a:r>
            <a:r>
              <a:rPr lang="pl-PL" sz="900" i="1" dirty="0" smtClean="0"/>
              <a:t>Edukacja w czasach pandemii wirusa COVID-19, red</a:t>
            </a:r>
            <a:r>
              <a:rPr lang="pl-PL" sz="900" dirty="0" smtClean="0"/>
              <a:t>. K. </a:t>
            </a:r>
            <a:r>
              <a:rPr lang="pl-PL" sz="900" dirty="0" err="1" smtClean="0"/>
              <a:t>Pyżalski</a:t>
            </a:r>
            <a:r>
              <a:rPr lang="pl-PL" sz="900" dirty="0" smtClean="0"/>
              <a:t>,. </a:t>
            </a:r>
            <a:r>
              <a:rPr lang="pl-PL" sz="900" dirty="0" err="1" smtClean="0"/>
              <a:t>EduAkcja</a:t>
            </a:r>
            <a:r>
              <a:rPr lang="pl-PL" sz="900" dirty="0" smtClean="0"/>
              <a:t> Sp. z o.o. </a:t>
            </a:r>
            <a:endParaRPr lang="pl-PL" sz="900" dirty="0"/>
          </a:p>
        </p:txBody>
      </p:sp>
    </p:spTree>
    <p:extLst>
      <p:ext uri="{BB962C8B-B14F-4D97-AF65-F5344CB8AC3E}">
        <p14:creationId xmlns:p14="http://schemas.microsoft.com/office/powerpoint/2010/main" val="332003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7"/>
            <a:ext cx="7962850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1475656" y="623731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 smtClean="0"/>
              <a:t>Źródło:  M. Plebańska, </a:t>
            </a:r>
            <a:r>
              <a:rPr lang="pl-PL" sz="900" i="1" dirty="0" smtClean="0"/>
              <a:t>Cyfrowa edukacja  - potencjał, procesy, modele</a:t>
            </a:r>
            <a:r>
              <a:rPr lang="pl-PL" sz="900" dirty="0" smtClean="0"/>
              <a:t>, w: </a:t>
            </a:r>
            <a:r>
              <a:rPr lang="pl-PL" sz="900" i="1" dirty="0" smtClean="0"/>
              <a:t>Edukacja w czasach pandemii wirusa COVID-19, red</a:t>
            </a:r>
            <a:r>
              <a:rPr lang="pl-PL" sz="900" dirty="0" smtClean="0"/>
              <a:t>. K. </a:t>
            </a:r>
            <a:r>
              <a:rPr lang="pl-PL" sz="900" dirty="0" err="1" smtClean="0"/>
              <a:t>Pyżalski</a:t>
            </a:r>
            <a:r>
              <a:rPr lang="pl-PL" sz="900" dirty="0" smtClean="0"/>
              <a:t>,. </a:t>
            </a:r>
            <a:r>
              <a:rPr lang="pl-PL" sz="900" dirty="0" err="1" smtClean="0"/>
              <a:t>EduAkcja</a:t>
            </a:r>
            <a:r>
              <a:rPr lang="pl-PL" sz="900" dirty="0" smtClean="0"/>
              <a:t> Sp. z o.o. </a:t>
            </a:r>
            <a:endParaRPr lang="pl-PL" sz="900" dirty="0"/>
          </a:p>
        </p:txBody>
      </p:sp>
    </p:spTree>
    <p:extLst>
      <p:ext uri="{BB962C8B-B14F-4D97-AF65-F5344CB8AC3E}">
        <p14:creationId xmlns:p14="http://schemas.microsoft.com/office/powerpoint/2010/main" val="130274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Jak przygotować lekcję on-line?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sz="2400" b="1" dirty="0" smtClean="0"/>
              <a:t>Warstwa merytoryczna </a:t>
            </a:r>
            <a:r>
              <a:rPr lang="pl-PL" sz="2400" dirty="0" smtClean="0"/>
              <a:t>– odpowiadająca za strukturę przekazywanych treści. Trzon stanowią </a:t>
            </a:r>
            <a:r>
              <a:rPr lang="pl-PL" sz="2400" b="1" dirty="0" smtClean="0"/>
              <a:t>treści podstawowe </a:t>
            </a:r>
            <a:r>
              <a:rPr lang="pl-PL" sz="2400" dirty="0" smtClean="0"/>
              <a:t>– są rozszerzane poprzez zamieszczanie linków do treści uzupełniających.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b="1" dirty="0" smtClean="0"/>
              <a:t>Warstwa medialna </a:t>
            </a:r>
            <a:r>
              <a:rPr lang="pl-PL" sz="2400" dirty="0" smtClean="0"/>
              <a:t>– odpowiadająca za różnorodny przekaz treści merytorycznych w optymalnej, zindywidualizowanej formie.  Każda użyta technologia ma </a:t>
            </a:r>
            <a:r>
              <a:rPr lang="pl-PL" sz="2400" b="1" dirty="0" smtClean="0"/>
              <a:t>zapewnić realizację konkretnego celu </a:t>
            </a:r>
            <a:r>
              <a:rPr lang="pl-PL" sz="2400" dirty="0" smtClean="0"/>
              <a:t>(nie może być wyłącznie ozdobnikiem!).  Dobrze jest różnicować środki przekazu: audio, wideo, animacja, interaktywny schemat. Nie przesadzamy z ich ilością!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6930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Odlewnia metali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227</TotalTime>
  <Words>1247</Words>
  <Application>Microsoft Office PowerPoint</Application>
  <PresentationFormat>Předvádění na obrazovce (4:3)</PresentationFormat>
  <Paragraphs>184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1" baseType="lpstr">
      <vt:lpstr>Gill Sans MT</vt:lpstr>
      <vt:lpstr>Verdana</vt:lpstr>
      <vt:lpstr>Wingdings</vt:lpstr>
      <vt:lpstr>Wingdings 2</vt:lpstr>
      <vt:lpstr>Przesilenie</vt:lpstr>
      <vt:lpstr>Nauczanie zdalne –  wybrane zagadnienia</vt:lpstr>
      <vt:lpstr>Jak zorganizować pracę zdalną</vt:lpstr>
      <vt:lpstr>Podstawowe zasady pracy zdalnej  z uczniami</vt:lpstr>
      <vt:lpstr>Ważne!</vt:lpstr>
      <vt:lpstr>Prezentace aplikace PowerPoint</vt:lpstr>
      <vt:lpstr>Dziesięć wskazań do edukacji online</vt:lpstr>
      <vt:lpstr>Prezentace aplikace PowerPoint</vt:lpstr>
      <vt:lpstr>Prezentace aplikace PowerPoint</vt:lpstr>
      <vt:lpstr>Jak przygotować lekcję on-line?</vt:lpstr>
      <vt:lpstr>Oczekiwania uczniów klas 4-6</vt:lpstr>
      <vt:lpstr>Oczekiwania uczniów klas 7-9</vt:lpstr>
      <vt:lpstr>Jakie materiały przygotować?</vt:lpstr>
      <vt:lpstr>Przygotowywanie zajęć</vt:lpstr>
      <vt:lpstr>Warto dodać</vt:lpstr>
      <vt:lpstr>Kilka propozycji lekcji</vt:lpstr>
      <vt:lpstr>Lekcja wzorcowa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Lekcja optymalna</vt:lpstr>
      <vt:lpstr>Lekcja optymalna cd.</vt:lpstr>
      <vt:lpstr>Zaadaptowanie klasycznego scenariusza lekcji</vt:lpstr>
      <vt:lpstr>Warto zajrzeć</vt:lpstr>
      <vt:lpstr>Zasady oceniania online</vt:lpstr>
      <vt:lpstr>Co możemy/powinniśmy oceniać?</vt:lpstr>
      <vt:lpstr>Ocenianie</vt:lpstr>
      <vt:lpstr> Polecane w ramach otwartych zasobów narzędzia do testów </vt:lpstr>
      <vt:lpstr>Jak oceniać?</vt:lpstr>
      <vt:lpstr>Jak oceniać?</vt:lpstr>
      <vt:lpstr>Jak oceniać?</vt:lpstr>
      <vt:lpstr>Dokumentowanie pracy</vt:lpstr>
      <vt:lpstr>Warto obejrzeć</vt:lpstr>
      <vt:lpstr>Pytania i wątpliwości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Nauczanie zdalne –  wybrane zagadnienia</dc:title>
  <dc:creator>Toshiba</dc:creator>
  <cp:lastModifiedBy>Barbara Kubiczek</cp:lastModifiedBy>
  <cp:revision>26</cp:revision>
  <dcterms:created xsi:type="dcterms:W3CDTF">2020-04-14T09:05:44Z</dcterms:created>
  <dcterms:modified xsi:type="dcterms:W3CDTF">2020-04-24T08:36:14Z</dcterms:modified>
</cp:coreProperties>
</file>